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68" r:id="rId2"/>
  </p:sldIdLst>
  <p:sldSz cx="49377600" cy="32918400"/>
  <p:notesSz cx="6858000" cy="9144000"/>
  <p:embeddedFontLst>
    <p:embeddedFont>
      <p:font typeface="Roboto" panose="020B0604020202020204" charset="0"/>
      <p:regular r:id="rId4"/>
      <p:bold r:id="rId5"/>
      <p:italic r:id="rId6"/>
      <p:boldItalic r:id="rId7"/>
    </p:embeddedFont>
    <p:embeddedFont>
      <p:font typeface="Calibri" panose="020F0502020204030204" pitchFamily="34" charset="0"/>
      <p:regular r:id="rId8"/>
      <p:bold r:id="rId9"/>
      <p:italic r:id="rId10"/>
      <p:boldItalic r:id="rId11"/>
    </p:embeddedFont>
    <p:embeddedFont>
      <p:font typeface="Lato Black" panose="020B0604020202020204" charset="0"/>
      <p:bold r:id="rId12"/>
      <p:boldItalic r:id="rId13"/>
    </p:embeddedFont>
    <p:embeddedFont>
      <p:font typeface="Calibri Light" panose="020F0302020204030204" pitchFamily="34" charset="0"/>
      <p:regular r:id="rId14"/>
      <p:italic r:id="rId15"/>
    </p:embeddedFont>
    <p:embeddedFont>
      <p:font typeface="Lato" panose="020B0604020202020204"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76" userDrawn="1">
          <p15:clr>
            <a:srgbClr val="A4A3A4"/>
          </p15:clr>
        </p15:guide>
        <p15:guide id="3" pos="6024" userDrawn="1">
          <p15:clr>
            <a:srgbClr val="A4A3A4"/>
          </p15:clr>
        </p15:guide>
        <p15:guide id="4" pos="264" userDrawn="1">
          <p15:clr>
            <a:srgbClr val="A4A3A4"/>
          </p15:clr>
        </p15:guide>
        <p15:guide id="5" pos="744" userDrawn="1">
          <p15:clr>
            <a:srgbClr val="A4A3A4"/>
          </p15:clr>
        </p15:guide>
        <p15:guide id="6"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238"/>
    <a:srgbClr val="003062"/>
    <a:srgbClr val="2196F3"/>
    <a:srgbClr val="9C27B0"/>
    <a:srgbClr val="F44336"/>
    <a:srgbClr val="FFD54F"/>
    <a:srgbClr val="9E9E9E"/>
    <a:srgbClr val="2E75B6"/>
    <a:srgbClr val="80DEEA"/>
    <a:srgbClr val="8C16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73798" autoAdjust="0"/>
  </p:normalViewPr>
  <p:slideViewPr>
    <p:cSldViewPr snapToGrid="0" showGuides="1">
      <p:cViewPr varScale="1">
        <p:scale>
          <a:sx n="13" d="100"/>
          <a:sy n="13" d="100"/>
        </p:scale>
        <p:origin x="1608" y="115"/>
      </p:cViewPr>
      <p:guideLst>
        <p:guide pos="15576"/>
        <p:guide pos="6024"/>
        <p:guide pos="264"/>
        <p:guide pos="744"/>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4/9/2019</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136651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48"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3" y="1752600"/>
            <a:ext cx="3132391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3" y="8069582"/>
            <a:ext cx="20991911"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4997413" y="12024360"/>
            <a:ext cx="20991911"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4/9/2019</a:t>
            </a:fld>
            <a:endParaRPr lang="en-US"/>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D40"/>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678733BE-059C-47B7-9415-5ADF2F3024F1}"/>
              </a:ext>
            </a:extLst>
          </p:cNvPr>
          <p:cNvSpPr/>
          <p:nvPr/>
        </p:nvSpPr>
        <p:spPr>
          <a:xfrm>
            <a:off x="37679535" y="-16762"/>
            <a:ext cx="11700000"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latin typeface="Lato" panose="020F0502020204030203" pitchFamily="34" charset="0"/>
                <a:cs typeface="Lato" panose="020F0502020204030203" pitchFamily="34" charset="0"/>
              </a:rPr>
              <a:t>Non-Cognitive Predictors of Student Success:</a:t>
            </a:r>
            <a:r>
              <a:rPr lang="en-US" i="1" dirty="0">
                <a:latin typeface="Lato" panose="020F0502020204030203" pitchFamily="34" charset="0"/>
                <a:cs typeface="Lato" panose="020F0502020204030203" pitchFamily="34" charset="0"/>
              </a:rPr>
              <a:t/>
            </a:r>
            <a:br>
              <a:rPr lang="en-US" i="1" dirty="0">
                <a:latin typeface="Lato" panose="020F0502020204030203" pitchFamily="34" charset="0"/>
                <a:cs typeface="Lato" panose="020F0502020204030203" pitchFamily="34" charset="0"/>
              </a:rPr>
            </a:br>
            <a:r>
              <a:rPr lang="en-US" i="1" dirty="0">
                <a:latin typeface="Lato" panose="020F0502020204030203" pitchFamily="34" charset="0"/>
                <a:cs typeface="Lato" panose="020F0502020204030203" pitchFamily="34" charset="0"/>
              </a:rPr>
              <a:t>A Predictive Validity Comparison Between Domestic and</a:t>
            </a:r>
          </a:p>
        </p:txBody>
      </p:sp>
      <p:sp>
        <p:nvSpPr>
          <p:cNvPr id="5" name="Title 4">
            <a:extLst>
              <a:ext uri="{FF2B5EF4-FFF2-40B4-BE49-F238E27FC236}">
                <a16:creationId xmlns:a16="http://schemas.microsoft.com/office/drawing/2014/main" xmlns="" id="{DDC4359A-7BBB-495A-96DE-65574C0C88E6}"/>
              </a:ext>
            </a:extLst>
          </p:cNvPr>
          <p:cNvSpPr>
            <a:spLocks noGrp="1"/>
          </p:cNvSpPr>
          <p:nvPr>
            <p:ph type="ctrTitle"/>
          </p:nvPr>
        </p:nvSpPr>
        <p:spPr>
          <a:xfrm>
            <a:off x="12781381" y="6430868"/>
            <a:ext cx="23703179" cy="12484959"/>
          </a:xfrm>
        </p:spPr>
        <p:txBody>
          <a:bodyPr anchor="t">
            <a:noAutofit/>
          </a:bodyPr>
          <a:lstStyle/>
          <a:p>
            <a:pPr algn="l">
              <a:lnSpc>
                <a:spcPct val="150000"/>
              </a:lnSpc>
            </a:pPr>
            <a:r>
              <a:rPr lang="en-US" sz="12500" dirty="0">
                <a:solidFill>
                  <a:schemeClr val="bg1"/>
                </a:solidFill>
                <a:latin typeface="Lato" panose="020F0502020204030203" pitchFamily="34" charset="0"/>
                <a:ea typeface="Roboto" panose="02000000000000000000" pitchFamily="2" charset="0"/>
                <a:cs typeface="Arial" panose="020B0604020202020204" pitchFamily="34" charset="0"/>
              </a:rPr>
              <a:t>Spanish-English learners score lower on </a:t>
            </a:r>
            <a:r>
              <a:rPr lang="en-US" sz="12500" b="1" dirty="0">
                <a:solidFill>
                  <a:schemeClr val="bg1"/>
                </a:solidFill>
                <a:latin typeface="Lato" panose="020F0502020204030203" pitchFamily="34" charset="0"/>
                <a:ea typeface="Roboto" panose="02000000000000000000" pitchFamily="2" charset="0"/>
                <a:cs typeface="Arial" panose="020B0604020202020204" pitchFamily="34" charset="0"/>
              </a:rPr>
              <a:t>phonological awareness tests</a:t>
            </a:r>
            <a:r>
              <a:rPr lang="en-US" sz="12500" dirty="0">
                <a:solidFill>
                  <a:schemeClr val="bg1"/>
                </a:solidFill>
                <a:latin typeface="Lato" panose="020F0502020204030203" pitchFamily="34" charset="0"/>
                <a:ea typeface="Roboto" panose="02000000000000000000" pitchFamily="2" charset="0"/>
                <a:cs typeface="Arial" panose="020B0604020202020204" pitchFamily="34" charset="0"/>
              </a:rPr>
              <a:t> than their English-speaking monolingual peers.</a:t>
            </a:r>
          </a:p>
        </p:txBody>
      </p:sp>
      <p:sp>
        <p:nvSpPr>
          <p:cNvPr id="2" name="Rectangle 1">
            <a:extLst>
              <a:ext uri="{FF2B5EF4-FFF2-40B4-BE49-F238E27FC236}">
                <a16:creationId xmlns:a16="http://schemas.microsoft.com/office/drawing/2014/main" xmlns="" id="{B0C5B857-0E51-4898-BAEF-B471D5E63813}"/>
              </a:ext>
            </a:extLst>
          </p:cNvPr>
          <p:cNvSpPr/>
          <p:nvPr/>
        </p:nvSpPr>
        <p:spPr>
          <a:xfrm>
            <a:off x="7935" y="0"/>
            <a:ext cx="11700483"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latin typeface="Lato" panose="020F0502020204030203" pitchFamily="34" charset="0"/>
                <a:cs typeface="Lato" panose="020F0502020204030203" pitchFamily="34" charset="0"/>
              </a:rPr>
              <a:t>Non-Cognitive Predictors of Student Success:</a:t>
            </a:r>
            <a:r>
              <a:rPr lang="en-US" i="1" dirty="0">
                <a:latin typeface="Lato" panose="020F0502020204030203" pitchFamily="34" charset="0"/>
                <a:cs typeface="Lato" panose="020F0502020204030203" pitchFamily="34" charset="0"/>
              </a:rPr>
              <a:t/>
            </a:r>
            <a:br>
              <a:rPr lang="en-US" i="1" dirty="0">
                <a:latin typeface="Lato" panose="020F0502020204030203" pitchFamily="34" charset="0"/>
                <a:cs typeface="Lato" panose="020F0502020204030203" pitchFamily="34" charset="0"/>
              </a:rPr>
            </a:br>
            <a:r>
              <a:rPr lang="en-US" i="1" dirty="0">
                <a:latin typeface="Lato" panose="020F0502020204030203" pitchFamily="34" charset="0"/>
                <a:cs typeface="Lato" panose="020F0502020204030203" pitchFamily="34" charset="0"/>
              </a:rPr>
              <a:t>A Predictive Validity Comparison Between Domestic and International Students</a:t>
            </a:r>
          </a:p>
        </p:txBody>
      </p:sp>
      <p:sp>
        <p:nvSpPr>
          <p:cNvPr id="10" name="TextBox 9">
            <a:extLst>
              <a:ext uri="{FF2B5EF4-FFF2-40B4-BE49-F238E27FC236}">
                <a16:creationId xmlns:a16="http://schemas.microsoft.com/office/drawing/2014/main" xmlns="" id="{DB244B05-C5D7-4580-8933-5B2F47EB56B0}"/>
              </a:ext>
            </a:extLst>
          </p:cNvPr>
          <p:cNvSpPr txBox="1"/>
          <p:nvPr/>
        </p:nvSpPr>
        <p:spPr>
          <a:xfrm>
            <a:off x="431674" y="346226"/>
            <a:ext cx="10678286" cy="4247317"/>
          </a:xfrm>
          <a:prstGeom prst="rect">
            <a:avLst/>
          </a:prstGeom>
          <a:noFill/>
        </p:spPr>
        <p:txBody>
          <a:bodyPr wrap="square" rtlCol="0">
            <a:spAutoFit/>
          </a:bodyPr>
          <a:lstStyle/>
          <a:p>
            <a:r>
              <a:rPr lang="en-US" sz="5400" b="1" i="1" dirty="0">
                <a:latin typeface="Lato" panose="020F0502020204030203" pitchFamily="34" charset="0"/>
                <a:cs typeface="Lato" panose="020F0502020204030203" pitchFamily="34" charset="0"/>
              </a:rPr>
              <a:t>The Performance of Spanish-English Speaking Children on Phonological Awareness Tests as Compared to their Monolingual English-Speaking Peers</a:t>
            </a:r>
            <a:endParaRPr lang="en-US" sz="5400" i="1" dirty="0">
              <a:latin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xmlns="" id="{64F9E57F-C64F-4827-8C49-BB9DBDC073C7}"/>
              </a:ext>
            </a:extLst>
          </p:cNvPr>
          <p:cNvSpPr txBox="1"/>
          <p:nvPr/>
        </p:nvSpPr>
        <p:spPr>
          <a:xfrm>
            <a:off x="3093189" y="3758686"/>
            <a:ext cx="8316000" cy="1446550"/>
          </a:xfrm>
          <a:prstGeom prst="rect">
            <a:avLst/>
          </a:prstGeom>
          <a:noFill/>
        </p:spPr>
        <p:txBody>
          <a:bodyPr wrap="square" rtlCol="0">
            <a:spAutoFit/>
          </a:bodyPr>
          <a:lstStyle/>
          <a:p>
            <a:pPr>
              <a:lnSpc>
                <a:spcPct val="100000"/>
              </a:lnSpc>
              <a:spcBef>
                <a:spcPts val="0"/>
              </a:spcBef>
            </a:pPr>
            <a:r>
              <a:rPr lang="en-US" sz="4400" dirty="0">
                <a:latin typeface="Lato" panose="020F0502020204030203" pitchFamily="34" charset="0"/>
                <a:cs typeface="Lato" panose="020F0502020204030203" pitchFamily="34" charset="0"/>
              </a:rPr>
              <a:t>Molly Morgan and Dr. Lisa Fitton</a:t>
            </a:r>
          </a:p>
        </p:txBody>
      </p:sp>
      <p:sp>
        <p:nvSpPr>
          <p:cNvPr id="20" name="Graphic 18">
            <a:extLst>
              <a:ext uri="{FF2B5EF4-FFF2-40B4-BE49-F238E27FC236}">
                <a16:creationId xmlns:a16="http://schemas.microsoft.com/office/drawing/2014/main" xmlns="" id="{BDF411EE-4753-4C32-9DAF-D5DA024A3893}"/>
              </a:ext>
            </a:extLst>
          </p:cNvPr>
          <p:cNvSpPr/>
          <p:nvPr/>
        </p:nvSpPr>
        <p:spPr>
          <a:xfrm>
            <a:off x="2652143" y="3923067"/>
            <a:ext cx="360430" cy="335196"/>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tx1">
              <a:lumMod val="50000"/>
              <a:lumOff val="50000"/>
            </a:schemeClr>
          </a:solidFill>
          <a:ln w="3663"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xmlns="" id="{FCAC4B58-8623-4DBE-951A-DDF821787031}"/>
              </a:ext>
            </a:extLst>
          </p:cNvPr>
          <p:cNvSpPr txBox="1"/>
          <p:nvPr/>
        </p:nvSpPr>
        <p:spPr>
          <a:xfrm>
            <a:off x="37677600" y="653792"/>
            <a:ext cx="11700000" cy="1243417"/>
          </a:xfrm>
          <a:prstGeom prst="rect">
            <a:avLst/>
          </a:prstGeom>
          <a:noFill/>
        </p:spPr>
        <p:txBody>
          <a:bodyPr wrap="square" rtlCol="0">
            <a:spAutoFit/>
          </a:bodyPr>
          <a:lstStyle/>
          <a:p>
            <a:pPr marL="571500" lvl="0" indent="-571500">
              <a:lnSpc>
                <a:spcPct val="120000"/>
              </a:lnSpc>
              <a:buFont typeface="Arial" panose="020B0604020202020204" pitchFamily="34" charset="0"/>
              <a:buChar char="•"/>
            </a:pPr>
            <a:endParaRPr lang="en-US" sz="3400" dirty="0">
              <a:solidFill>
                <a:prstClr val="black"/>
              </a:solidFill>
              <a:latin typeface="Lato" panose="020F0502020204030203" pitchFamily="34" charset="0"/>
              <a:cs typeface="Arial" panose="020B0604020202020204" pitchFamily="34" charset="0"/>
            </a:endParaRPr>
          </a:p>
          <a:p>
            <a:pPr marL="457200" indent="-457200">
              <a:buFont typeface="Arial" panose="020B0604020202020204" pitchFamily="34" charset="0"/>
              <a:buChar char="•"/>
            </a:pPr>
            <a:endParaRPr lang="en-US" sz="3400" dirty="0">
              <a:latin typeface="Lato" panose="020B0604020202020204" charset="0"/>
              <a:cs typeface="Arial" panose="020B0604020202020204" pitchFamily="34" charset="0"/>
            </a:endParaRPr>
          </a:p>
        </p:txBody>
      </p:sp>
      <p:sp>
        <p:nvSpPr>
          <p:cNvPr id="9" name="Graphic 7">
            <a:extLst>
              <a:ext uri="{FF2B5EF4-FFF2-40B4-BE49-F238E27FC236}">
                <a16:creationId xmlns:a16="http://schemas.microsoft.com/office/drawing/2014/main" xmlns="" id="{9914F9AF-0FB9-4924-8DCA-B46EEB713FE9}"/>
              </a:ext>
            </a:extLst>
          </p:cNvPr>
          <p:cNvSpPr/>
          <p:nvPr/>
        </p:nvSpPr>
        <p:spPr>
          <a:xfrm>
            <a:off x="18588730" y="28442037"/>
            <a:ext cx="1256803" cy="2173929"/>
          </a:xfrm>
          <a:custGeom>
            <a:avLst/>
            <a:gdLst>
              <a:gd name="connsiteX0" fmla="*/ 321256 w 2089376"/>
              <a:gd name="connsiteY0" fmla="*/ 0 h 3614056"/>
              <a:gd name="connsiteX1" fmla="*/ 0 w 2089376"/>
              <a:gd name="connsiteY1" fmla="*/ 321256 h 3614056"/>
              <a:gd name="connsiteX2" fmla="*/ 0 w 2089376"/>
              <a:gd name="connsiteY2" fmla="*/ 3292801 h 3614056"/>
              <a:gd name="connsiteX3" fmla="*/ 321256 w 2089376"/>
              <a:gd name="connsiteY3" fmla="*/ 3614057 h 3614056"/>
              <a:gd name="connsiteX4" fmla="*/ 1815047 w 2089376"/>
              <a:gd name="connsiteY4" fmla="*/ 3614057 h 3614056"/>
              <a:gd name="connsiteX5" fmla="*/ 2136303 w 2089376"/>
              <a:gd name="connsiteY5" fmla="*/ 3292801 h 3614056"/>
              <a:gd name="connsiteX6" fmla="*/ 2136303 w 2089376"/>
              <a:gd name="connsiteY6" fmla="*/ 321256 h 3614056"/>
              <a:gd name="connsiteX7" fmla="*/ 1815047 w 2089376"/>
              <a:gd name="connsiteY7" fmla="*/ 0 h 3614056"/>
              <a:gd name="connsiteX8" fmla="*/ 321256 w 2089376"/>
              <a:gd name="connsiteY8" fmla="*/ 0 h 3614056"/>
              <a:gd name="connsiteX9" fmla="*/ 889115 w 2089376"/>
              <a:gd name="connsiteY9" fmla="*/ 309397 h 3614056"/>
              <a:gd name="connsiteX10" fmla="*/ 1247302 w 2089376"/>
              <a:gd name="connsiteY10" fmla="*/ 309397 h 3614056"/>
              <a:gd name="connsiteX11" fmla="*/ 1289936 w 2089376"/>
              <a:gd name="connsiteY11" fmla="*/ 369650 h 3614056"/>
              <a:gd name="connsiteX12" fmla="*/ 1247302 w 2089376"/>
              <a:gd name="connsiteY12" fmla="*/ 429903 h 3614056"/>
              <a:gd name="connsiteX13" fmla="*/ 889115 w 2089376"/>
              <a:gd name="connsiteY13" fmla="*/ 429903 h 3614056"/>
              <a:gd name="connsiteX14" fmla="*/ 846480 w 2089376"/>
              <a:gd name="connsiteY14" fmla="*/ 369650 h 3614056"/>
              <a:gd name="connsiteX15" fmla="*/ 889115 w 2089376"/>
              <a:gd name="connsiteY15" fmla="*/ 309397 h 3614056"/>
              <a:gd name="connsiteX16" fmla="*/ 176468 w 2089376"/>
              <a:gd name="connsiteY16" fmla="*/ 738905 h 3614056"/>
              <a:gd name="connsiteX17" fmla="*/ 1959892 w 2089376"/>
              <a:gd name="connsiteY17" fmla="*/ 738905 h 3614056"/>
              <a:gd name="connsiteX18" fmla="*/ 1959892 w 2089376"/>
              <a:gd name="connsiteY18" fmla="*/ 2875208 h 3614056"/>
              <a:gd name="connsiteX19" fmla="*/ 176468 w 2089376"/>
              <a:gd name="connsiteY19" fmla="*/ 2875208 h 3614056"/>
              <a:gd name="connsiteX20" fmla="*/ 176468 w 2089376"/>
              <a:gd name="connsiteY20" fmla="*/ 738905 h 3614056"/>
              <a:gd name="connsiteX21" fmla="*/ 1068180 w 2089376"/>
              <a:gd name="connsiteY21" fmla="*/ 3045747 h 3614056"/>
              <a:gd name="connsiteX22" fmla="*/ 1068180 w 2089376"/>
              <a:gd name="connsiteY22" fmla="*/ 3045747 h 3614056"/>
              <a:gd name="connsiteX23" fmla="*/ 1267066 w 2089376"/>
              <a:gd name="connsiteY23" fmla="*/ 3244633 h 3614056"/>
              <a:gd name="connsiteX24" fmla="*/ 1267066 w 2089376"/>
              <a:gd name="connsiteY24" fmla="*/ 3244633 h 3614056"/>
              <a:gd name="connsiteX25" fmla="*/ 1267066 w 2089376"/>
              <a:gd name="connsiteY25" fmla="*/ 3244633 h 3614056"/>
              <a:gd name="connsiteX26" fmla="*/ 1267066 w 2089376"/>
              <a:gd name="connsiteY26" fmla="*/ 3244633 h 3614056"/>
              <a:gd name="connsiteX27" fmla="*/ 1068180 w 2089376"/>
              <a:gd name="connsiteY27" fmla="*/ 3443519 h 3614056"/>
              <a:gd name="connsiteX28" fmla="*/ 1068180 w 2089376"/>
              <a:gd name="connsiteY28" fmla="*/ 3443519 h 3614056"/>
              <a:gd name="connsiteX29" fmla="*/ 1068180 w 2089376"/>
              <a:gd name="connsiteY29" fmla="*/ 3443519 h 3614056"/>
              <a:gd name="connsiteX30" fmla="*/ 1068180 w 2089376"/>
              <a:gd name="connsiteY30" fmla="*/ 3443519 h 3614056"/>
              <a:gd name="connsiteX31" fmla="*/ 869294 w 2089376"/>
              <a:gd name="connsiteY31" fmla="*/ 3244633 h 3614056"/>
              <a:gd name="connsiteX32" fmla="*/ 869294 w 2089376"/>
              <a:gd name="connsiteY32" fmla="*/ 3244633 h 3614056"/>
              <a:gd name="connsiteX33" fmla="*/ 869294 w 2089376"/>
              <a:gd name="connsiteY33" fmla="*/ 3244633 h 3614056"/>
              <a:gd name="connsiteX34" fmla="*/ 869294 w 2089376"/>
              <a:gd name="connsiteY34" fmla="*/ 3244633 h 3614056"/>
              <a:gd name="connsiteX35" fmla="*/ 1068180 w 2089376"/>
              <a:gd name="connsiteY35" fmla="*/ 3045747 h 3614056"/>
              <a:gd name="connsiteX36" fmla="*/ 1068180 w 2089376"/>
              <a:gd name="connsiteY36" fmla="*/ 3045747 h 3614056"/>
              <a:gd name="connsiteX37" fmla="*/ 1068180 w 2089376"/>
              <a:gd name="connsiteY37" fmla="*/ 3045747 h 36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9376" h="3614056">
                <a:moveTo>
                  <a:pt x="321256" y="0"/>
                </a:moveTo>
                <a:cubicBezTo>
                  <a:pt x="144562" y="0"/>
                  <a:pt x="0" y="144562"/>
                  <a:pt x="0" y="321256"/>
                </a:cubicBezTo>
                <a:lnTo>
                  <a:pt x="0" y="3292801"/>
                </a:lnTo>
                <a:cubicBezTo>
                  <a:pt x="0" y="3469495"/>
                  <a:pt x="144562" y="3614057"/>
                  <a:pt x="321256" y="3614057"/>
                </a:cubicBezTo>
                <a:lnTo>
                  <a:pt x="1815047" y="3614057"/>
                </a:lnTo>
                <a:cubicBezTo>
                  <a:pt x="1991741" y="3614057"/>
                  <a:pt x="2136303" y="3469495"/>
                  <a:pt x="2136303" y="3292801"/>
                </a:cubicBezTo>
                <a:lnTo>
                  <a:pt x="2136303" y="321256"/>
                </a:lnTo>
                <a:cubicBezTo>
                  <a:pt x="2136303" y="144562"/>
                  <a:pt x="1991741" y="0"/>
                  <a:pt x="1815047" y="0"/>
                </a:cubicBezTo>
                <a:lnTo>
                  <a:pt x="321256" y="0"/>
                </a:lnTo>
                <a:close/>
                <a:moveTo>
                  <a:pt x="889115" y="309397"/>
                </a:moveTo>
                <a:lnTo>
                  <a:pt x="1247302" y="309397"/>
                </a:lnTo>
                <a:cubicBezTo>
                  <a:pt x="1270849" y="309397"/>
                  <a:pt x="1289936" y="336390"/>
                  <a:pt x="1289936" y="369650"/>
                </a:cubicBezTo>
                <a:cubicBezTo>
                  <a:pt x="1289936" y="402911"/>
                  <a:pt x="1270849" y="429903"/>
                  <a:pt x="1247302" y="429903"/>
                </a:cubicBezTo>
                <a:lnTo>
                  <a:pt x="889115" y="429903"/>
                </a:lnTo>
                <a:cubicBezTo>
                  <a:pt x="865567" y="429903"/>
                  <a:pt x="846480" y="402911"/>
                  <a:pt x="846480" y="369650"/>
                </a:cubicBezTo>
                <a:cubicBezTo>
                  <a:pt x="846480" y="336390"/>
                  <a:pt x="865567" y="309397"/>
                  <a:pt x="889115" y="309397"/>
                </a:cubicBezTo>
                <a:close/>
                <a:moveTo>
                  <a:pt x="176468" y="738905"/>
                </a:moveTo>
                <a:lnTo>
                  <a:pt x="1959892" y="738905"/>
                </a:lnTo>
                <a:lnTo>
                  <a:pt x="1959892" y="2875208"/>
                </a:lnTo>
                <a:lnTo>
                  <a:pt x="176468" y="2875208"/>
                </a:lnTo>
                <a:lnTo>
                  <a:pt x="176468" y="738905"/>
                </a:lnTo>
                <a:close/>
                <a:moveTo>
                  <a:pt x="1068180" y="3045747"/>
                </a:moveTo>
                <a:cubicBezTo>
                  <a:pt x="1068180" y="3045747"/>
                  <a:pt x="1068180" y="3045747"/>
                  <a:pt x="1068180" y="3045747"/>
                </a:cubicBezTo>
                <a:cubicBezTo>
                  <a:pt x="1178013" y="3045747"/>
                  <a:pt x="1267066" y="3134799"/>
                  <a:pt x="1267066" y="3244633"/>
                </a:cubicBezTo>
                <a:cubicBezTo>
                  <a:pt x="1267066" y="3244633"/>
                  <a:pt x="1267066" y="3244633"/>
                  <a:pt x="1267066" y="3244633"/>
                </a:cubicBezTo>
                <a:lnTo>
                  <a:pt x="1267066" y="3244633"/>
                </a:lnTo>
                <a:cubicBezTo>
                  <a:pt x="1267066" y="3244633"/>
                  <a:pt x="1267066" y="3244633"/>
                  <a:pt x="1267066" y="3244633"/>
                </a:cubicBezTo>
                <a:cubicBezTo>
                  <a:pt x="1267066" y="3354466"/>
                  <a:pt x="1178013" y="3443519"/>
                  <a:pt x="1068180" y="3443519"/>
                </a:cubicBezTo>
                <a:cubicBezTo>
                  <a:pt x="1068180" y="3443519"/>
                  <a:pt x="1068180" y="3443519"/>
                  <a:pt x="1068180" y="3443519"/>
                </a:cubicBezTo>
                <a:lnTo>
                  <a:pt x="1068180" y="3443519"/>
                </a:lnTo>
                <a:cubicBezTo>
                  <a:pt x="1068180" y="3443519"/>
                  <a:pt x="1068180" y="3443519"/>
                  <a:pt x="1068180" y="3443519"/>
                </a:cubicBezTo>
                <a:cubicBezTo>
                  <a:pt x="958346" y="3443519"/>
                  <a:pt x="869294" y="3354466"/>
                  <a:pt x="869294" y="3244633"/>
                </a:cubicBezTo>
                <a:cubicBezTo>
                  <a:pt x="869294" y="3244633"/>
                  <a:pt x="869294" y="3244633"/>
                  <a:pt x="869294" y="3244633"/>
                </a:cubicBezTo>
                <a:lnTo>
                  <a:pt x="869294" y="3244633"/>
                </a:lnTo>
                <a:cubicBezTo>
                  <a:pt x="869294" y="3244633"/>
                  <a:pt x="869294" y="3244633"/>
                  <a:pt x="869294" y="3244633"/>
                </a:cubicBezTo>
                <a:cubicBezTo>
                  <a:pt x="869294" y="3134799"/>
                  <a:pt x="958346" y="3045747"/>
                  <a:pt x="1068180" y="3045747"/>
                </a:cubicBezTo>
                <a:cubicBezTo>
                  <a:pt x="1068180" y="3045747"/>
                  <a:pt x="1068180" y="3045747"/>
                  <a:pt x="1068180" y="3045747"/>
                </a:cubicBezTo>
                <a:lnTo>
                  <a:pt x="1068180" y="3045747"/>
                </a:lnTo>
                <a:close/>
              </a:path>
            </a:pathLst>
          </a:custGeom>
          <a:solidFill>
            <a:srgbClr val="80DEEA"/>
          </a:solidFill>
          <a:ln w="56406" cap="flat">
            <a:noFill/>
            <a:prstDash val="solid"/>
            <a:miter/>
          </a:ln>
        </p:spPr>
        <p:txBody>
          <a:bodyPr rtlCol="0" anchor="ctr"/>
          <a:lstStyle/>
          <a:p>
            <a:endParaRPr lang="en-US">
              <a:solidFill>
                <a:schemeClr val="bg1">
                  <a:lumMod val="85000"/>
                </a:schemeClr>
              </a:solidFill>
            </a:endParaRPr>
          </a:p>
        </p:txBody>
      </p:sp>
      <p:sp>
        <p:nvSpPr>
          <p:cNvPr id="19" name="TextBox 18">
            <a:extLst>
              <a:ext uri="{FF2B5EF4-FFF2-40B4-BE49-F238E27FC236}">
                <a16:creationId xmlns:a16="http://schemas.microsoft.com/office/drawing/2014/main" xmlns="" id="{315520EB-0F65-403D-A973-B17B2A4C2E9D}"/>
              </a:ext>
            </a:extLst>
          </p:cNvPr>
          <p:cNvSpPr txBox="1"/>
          <p:nvPr/>
        </p:nvSpPr>
        <p:spPr>
          <a:xfrm>
            <a:off x="20362523" y="28806336"/>
            <a:ext cx="8077384" cy="1569660"/>
          </a:xfrm>
          <a:prstGeom prst="rect">
            <a:avLst/>
          </a:prstGeom>
          <a:noFill/>
        </p:spPr>
        <p:txBody>
          <a:bodyPr wrap="square" rtlCol="0">
            <a:spAutoFit/>
          </a:bodyPr>
          <a:lstStyle/>
          <a:p>
            <a:r>
              <a:rPr lang="en-US" sz="4800" dirty="0">
                <a:solidFill>
                  <a:srgbClr val="80DEEA"/>
                </a:solidFill>
                <a:latin typeface="Lato Black" panose="020F0A02020204030203" pitchFamily="34" charset="0"/>
                <a:cs typeface="Arial" panose="020B0604020202020204" pitchFamily="34" charset="0"/>
              </a:rPr>
              <a:t>Take a picture</a:t>
            </a:r>
            <a:r>
              <a:rPr lang="en-US" sz="4800" dirty="0">
                <a:solidFill>
                  <a:srgbClr val="80DEEA"/>
                </a:solidFill>
                <a:latin typeface="Lato" panose="020F0502020204030203" pitchFamily="34" charset="0"/>
                <a:cs typeface="Arial" panose="020B0604020202020204" pitchFamily="34" charset="0"/>
              </a:rPr>
              <a:t> to </a:t>
            </a:r>
            <a:br>
              <a:rPr lang="en-US" sz="4800" dirty="0">
                <a:solidFill>
                  <a:srgbClr val="80DEEA"/>
                </a:solidFill>
                <a:latin typeface="Lato" panose="020F0502020204030203" pitchFamily="34" charset="0"/>
                <a:cs typeface="Arial" panose="020B0604020202020204" pitchFamily="34" charset="0"/>
              </a:rPr>
            </a:br>
            <a:r>
              <a:rPr lang="en-US" sz="4800" dirty="0">
                <a:solidFill>
                  <a:srgbClr val="80DEEA"/>
                </a:solidFill>
                <a:latin typeface="Lato Black" panose="020F0A02020204030203" pitchFamily="34" charset="0"/>
                <a:cs typeface="Arial" panose="020B0604020202020204" pitchFamily="34" charset="0"/>
              </a:rPr>
              <a:t>learn more </a:t>
            </a:r>
            <a:r>
              <a:rPr lang="en-US" sz="4800" dirty="0">
                <a:solidFill>
                  <a:srgbClr val="80DEEA"/>
                </a:solidFill>
                <a:latin typeface="Lato" panose="020F0502020204030203" pitchFamily="34" charset="0"/>
                <a:cs typeface="Arial" panose="020B0604020202020204" pitchFamily="34" charset="0"/>
              </a:rPr>
              <a:t>about this project</a:t>
            </a:r>
            <a:endParaRPr lang="en-US" sz="4800" dirty="0">
              <a:solidFill>
                <a:srgbClr val="80DEEA"/>
              </a:solidFill>
              <a:latin typeface="Lato Black" panose="020F0A02020204030203" pitchFamily="34" charset="0"/>
              <a:cs typeface="Arial" panose="020B0604020202020204" pitchFamily="34" charset="0"/>
            </a:endParaRPr>
          </a:p>
        </p:txBody>
      </p:sp>
      <p:pic>
        <p:nvPicPr>
          <p:cNvPr id="22" name="Picture 2" descr="Image result for university of south carolina logo"/>
          <p:cNvPicPr>
            <a:picLocks noChangeAspect="1" noChangeArrowheads="1"/>
          </p:cNvPicPr>
          <p:nvPr/>
        </p:nvPicPr>
        <p:blipFill rotWithShape="1">
          <a:blip r:embed="rId3">
            <a:extLst>
              <a:ext uri="{28A0092B-C50C-407E-A947-70E740481C1C}">
                <a14:useLocalDpi xmlns:a14="http://schemas.microsoft.com/office/drawing/2010/main" val="0"/>
              </a:ext>
            </a:extLst>
          </a:blip>
          <a:srcRect t="19144" b="13492"/>
          <a:stretch/>
        </p:blipFill>
        <p:spPr bwMode="auto">
          <a:xfrm>
            <a:off x="3339442" y="29548837"/>
            <a:ext cx="5037467" cy="326571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xmlns="" id="{FFBF6308-DE89-4361-988D-52269B946BF4}"/>
              </a:ext>
            </a:extLst>
          </p:cNvPr>
          <p:cNvSpPr/>
          <p:nvPr/>
        </p:nvSpPr>
        <p:spPr>
          <a:xfrm>
            <a:off x="13233580" y="27627959"/>
            <a:ext cx="3668443" cy="34587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xmlns="" id="{32B70FBA-A2DF-453C-9792-CA6E8DB0D343}"/>
              </a:ext>
            </a:extLst>
          </p:cNvPr>
          <p:cNvCxnSpPr>
            <a:cxnSpLocks/>
          </p:cNvCxnSpPr>
          <p:nvPr/>
        </p:nvCxnSpPr>
        <p:spPr>
          <a:xfrm flipH="1">
            <a:off x="17073551" y="29591166"/>
            <a:ext cx="1297464" cy="0"/>
          </a:xfrm>
          <a:prstGeom prst="straightConnector1">
            <a:avLst/>
          </a:prstGeom>
          <a:ln w="66675">
            <a:solidFill>
              <a:srgbClr val="80DEEA"/>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9715398" y="544426"/>
            <a:ext cx="7454102" cy="9476135"/>
            <a:chOff x="40575261" y="12809749"/>
            <a:chExt cx="6853078" cy="11048354"/>
          </a:xfrm>
        </p:grpSpPr>
        <p:pic>
          <p:nvPicPr>
            <p:cNvPr id="1026" name="Picture 2" descr="https://attachments.office.net/owa/memorgan@email.sc.edu/service.svc/s/GetAttachmentThumbnail?id=AAMkADZkMWFiM2YxLTExZjgtNDE0MC1iOTUzLTFjNmI4ZTYzNmFiYgBGAAAAAAAWVql7x%2BU8SbNazrclhKzQBwDEP8yXXOMWRLH078Xgfx5eAAAAAAEMAADEP8yXXOMWRLH078Xgfx5eAAMi7iNCAAABEgAQADJM164nHNJOsOZVYxxVH3c%3D&amp;thumbnailType=2&amp;owa=outlook.office.com&amp;scriptVer=2019031801.05&amp;X-OWA-CANARY=hiz23r8e_EO2EYpW3NCcjfDbJxSSt9YYVZzZ50keJvOdQ0_Fk2dmSTP6ncMVtpVuGEPeEvAhdFU.&amp;token=eyJhbGciOiJSUzI1NiIsImtpZCI6IjA2MDBGOUY2NzQ2MjA3MzdFNzM0MDRFMjg3QzQ1QTgxOENCN0NFQjgiLCJ4NXQiOiJCZ0Q1OW5SaUJ6Zm5OQVRpaDhSYWdZeTN6cmciLCJ0eXAiOiJKV1QifQ.eyJ2ZXIiOiJFeGNoYW5nZS5DYWxsYmFjay5WMSIsImFwcGN0eHNlbmRlciI6Ik93YURvd25sb2FkQDRiMmE0YjE5LWQxMzUtNDIwZS04YmIyLWIxY2QyMzg5OThjYyIsImFwcGN0eCI6IntcIm1zZXhjaHByb3RcIjpcIm93YVwiLFwicHJpbWFyeXNpZFwiOlwiUy0xLTUtMjEtMjUzMDA1NjA0MS00MDkyNTI3ODIyLTExMjg3MDk4OTMtNzQzODkyN1wiLFwicHVpZFwiOlwiMTE1MzkwNjY2MDkyOTA0MjYxOFwiLFwib2lkXCI6XCI1Y2RjYjM2Ny0yZDEyLTQxOTItOTE0Yi1kMGFkNGQ5ZWNiMjZcIixcInNjb3BlXCI6XCJPd2FEb3dubG9hZFwifSIsIm5iZiI6MTU1NDIyNjcyNywiZXhwIjoxNTU0MjI3MzI3LCJpc3MiOiIwMDAwMDAwMi0wMDAwLTBmZjEtY2UwMC0wMDAwMDAwMDAwMDBANGIyYTRiMTktZDEzNS00MjBlLThiYjItYjFjZDIzODk5OGNjIiwiYXVkIjoiMDAwMDAwMDItMDAwMC0wZmYxLWNlMDAtMDAwMDAwMDAwMDAwL2F0dGFjaG1lbnRzLm9mZmljZS5uZXRANGIyYTRiMTktZDEzNS00MjBlLThiYjItYjFjZDIzODk5OGNjIn0.BCQYaP9HPIM_KmJ9EWIWbi6BD7sw91AtuOiVtCss9ME0xol6oRR0gQC7OM26vdw4dQI9cZrl0dbOR5jH3RefzS_qCAKTU_dbrZKj7gMh9xtUBhdNwI16wdM1onAWqWpffeEjKSXox8gRyqUC5-eWBr_7L2CoL8pmaoix8XTx83YMHgSM4WqQBc7YYQeqjIvCS8DiDSm54GBiOrVWK-EBBMwVMWT7QuYJ_bWjsxsp0OVlR12cdCggVr4cOupzJ6AzZFtbCJrgllAS02AivxOHSrm1zznrjs4FXCbGuJMwogDDf8dRXhN_SMtyQBMfLDa1aVLSJzJCOyqibbdoSvZUpA&amp;animation=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75261" y="12809749"/>
              <a:ext cx="6853078" cy="5351028"/>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descr="https://attachments.office.net/owa/memorgan@email.sc.edu/service.svc/s/GetAttachmentThumbnail?id=AAMkADZkMWFiM2YxLTExZjgtNDE0MC1iOTUzLTFjNmI4ZTYzNmFiYgBGAAAAAAAWVql7x%2BU8SbNazrclhKzQBwDEP8yXXOMWRLH078Xgfx5eAAAAAAEMAADEP8yXXOMWRLH078Xgfx5eAAMi7iNCAAABEgAQAIe5BN6woklIhYWA6w1CfZg%3D&amp;thumbnailType=2&amp;owa=outlook.office.com&amp;scriptVer=2019031801.05&amp;X-OWA-CANARY=GPV04_gFxU-jGhjJ1sEHYvDwqxaSt9YYnSN1HQ3zITeneiV_WK2BninXxcBu2RbtBrIHdVvMA3A.&amp;token=eyJhbGciOiJSUzI1NiIsImtpZCI6IjA2MDBGOUY2NzQ2MjA3MzdFNzM0MDRFMjg3QzQ1QTgxOENCN0NFQjgiLCJ4NXQiOiJCZ0Q1OW5SaUJ6Zm5OQVRpaDhSYWdZeTN6cmciLCJ0eXAiOiJKV1QifQ.eyJ2ZXIiOiJFeGNoYW5nZS5DYWxsYmFjay5WMSIsImFwcGN0eHNlbmRlciI6Ik93YURvd25sb2FkQDRiMmE0YjE5LWQxMzUtNDIwZS04YmIyLWIxY2QyMzg5OThjYyIsImFwcGN0eCI6IntcIm1zZXhjaHByb3RcIjpcIm93YVwiLFwicHJpbWFyeXNpZFwiOlwiUy0xLTUtMjEtMjUzMDA1NjA0MS00MDkyNTI3ODIyLTExMjg3MDk4OTMtNzQzODkyN1wiLFwicHVpZFwiOlwiMTE1MzkwNjY2MDkyOTA0MjYxOFwiLFwib2lkXCI6XCI1Y2RjYjM2Ny0yZDEyLTQxOTItOTE0Yi1kMGFkNGQ5ZWNiMjZcIixcInNjb3BlXCI6XCJPd2FEb3dubG9hZFwifSIsIm5iZiI6MTU1NDIyNjcyNywiZXhwIjoxNTU0MjI3MzI3LCJpc3MiOiIwMDAwMDAwMi0wMDAwLTBmZjEtY2UwMC0wMDAwMDAwMDAwMDBANGIyYTRiMTktZDEzNS00MjBlLThiYjItYjFjZDIzODk5OGNjIiwiYXVkIjoiMDAwMDAwMDItMDAwMC0wZmYxLWNlMDAtMDAwMDAwMDAwMDAwL2F0dGFjaG1lbnRzLm9mZmljZS5uZXRANGIyYTRiMTktZDEzNS00MjBlLThiYjItYjFjZDIzODk5OGNjIn0.BCQYaP9HPIM_KmJ9EWIWbi6BD7sw91AtuOiVtCss9ME0xol6oRR0gQC7OM26vdw4dQI9cZrl0dbOR5jH3RefzS_qCAKTU_dbrZKj7gMh9xtUBhdNwI16wdM1onAWqWpffeEjKSXox8gRyqUC5-eWBr_7L2CoL8pmaoix8XTx83YMHgSM4WqQBc7YYQeqjIvCS8DiDSm54GBiOrVWK-EBBMwVMWT7QuYJ_bWjsxsp0OVlR12cdCggVr4cOupzJ6AzZFtbCJrgllAS02AivxOHSrm1zznrjs4FXCbGuJMwogDDf8dRXhN_SMtyQBMfLDa1aVLSJzJCOyqibbdoSvZUpA&amp;animation=tr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75261" y="18583755"/>
              <a:ext cx="6853078" cy="5274348"/>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grpSp>
      <p:pic>
        <p:nvPicPr>
          <p:cNvPr id="11" name="Picture 10"/>
          <p:cNvPicPr>
            <a:picLocks noChangeAspect="1"/>
          </p:cNvPicPr>
          <p:nvPr/>
        </p:nvPicPr>
        <p:blipFill>
          <a:blip r:embed="rId6"/>
          <a:stretch>
            <a:fillRect/>
          </a:stretch>
        </p:blipFill>
        <p:spPr>
          <a:xfrm>
            <a:off x="37677600" y="21689548"/>
            <a:ext cx="11700000" cy="7116788"/>
          </a:xfrm>
          <a:prstGeom prst="rect">
            <a:avLst/>
          </a:prstGeom>
        </p:spPr>
      </p:pic>
      <p:pic>
        <p:nvPicPr>
          <p:cNvPr id="23" name="Picture 2" descr="Image result for university of south carolina logo"/>
          <p:cNvPicPr>
            <a:picLocks noChangeAspect="1" noChangeArrowheads="1"/>
          </p:cNvPicPr>
          <p:nvPr/>
        </p:nvPicPr>
        <p:blipFill rotWithShape="1">
          <a:blip r:embed="rId3">
            <a:extLst>
              <a:ext uri="{28A0092B-C50C-407E-A947-70E740481C1C}">
                <a14:useLocalDpi xmlns:a14="http://schemas.microsoft.com/office/drawing/2010/main" val="0"/>
              </a:ext>
            </a:extLst>
          </a:blip>
          <a:srcRect t="19144" b="13492"/>
          <a:stretch/>
        </p:blipFill>
        <p:spPr bwMode="auto">
          <a:xfrm>
            <a:off x="40923716" y="29591166"/>
            <a:ext cx="5037467" cy="32657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8E35B311-3C19-412C-ADE6-EB2E4158F366}"/>
              </a:ext>
            </a:extLst>
          </p:cNvPr>
          <p:cNvSpPr txBox="1"/>
          <p:nvPr/>
        </p:nvSpPr>
        <p:spPr>
          <a:xfrm>
            <a:off x="301854" y="4939769"/>
            <a:ext cx="10678286" cy="26579584"/>
          </a:xfrm>
          <a:prstGeom prst="rect">
            <a:avLst/>
          </a:prstGeom>
          <a:noFill/>
        </p:spPr>
        <p:txBody>
          <a:bodyPr wrap="square" rtlCol="0">
            <a:spAutoFit/>
          </a:bodyPr>
          <a:lstStyle/>
          <a:p>
            <a:pPr>
              <a:lnSpc>
                <a:spcPct val="120000"/>
              </a:lnSpc>
            </a:pPr>
            <a:r>
              <a:rPr lang="en-US" sz="3600" b="1" dirty="0">
                <a:latin typeface="Lato" panose="020B0604020202020204" charset="0"/>
                <a:cs typeface="Arial" panose="020B0604020202020204" pitchFamily="34" charset="0"/>
              </a:rPr>
              <a:t>INTRODUCTION</a:t>
            </a:r>
          </a:p>
          <a:p>
            <a:pPr marL="571500" indent="-571500">
              <a:lnSpc>
                <a:spcPct val="120000"/>
              </a:lnSpc>
              <a:buFont typeface="Arial" panose="020B0604020202020204" pitchFamily="34" charset="0"/>
              <a:buChar char="•"/>
            </a:pPr>
            <a:r>
              <a:rPr lang="en-US" sz="3600" i="1" dirty="0">
                <a:latin typeface="Lato" panose="020B0604020202020204" charset="0"/>
                <a:cs typeface="Arial" panose="020B0604020202020204" pitchFamily="34" charset="0"/>
              </a:rPr>
              <a:t>Le</a:t>
            </a:r>
            <a:r>
              <a:rPr lang="en-US" sz="3400" i="1" dirty="0">
                <a:latin typeface="Lato" panose="020B0604020202020204" charset="0"/>
                <a:cs typeface="Arial" panose="020B0604020202020204" pitchFamily="34" charset="0"/>
              </a:rPr>
              <a:t>ss than 10%</a:t>
            </a:r>
            <a:r>
              <a:rPr lang="en-US" sz="3400" dirty="0">
                <a:latin typeface="Lato" panose="020B0604020202020204" charset="0"/>
                <a:cs typeface="Arial" panose="020B0604020202020204" pitchFamily="34" charset="0"/>
              </a:rPr>
              <a:t> of English learners in the U.S. meet criteria for reading proficiency in 4th grade, whereas </a:t>
            </a:r>
            <a:r>
              <a:rPr lang="en-US" sz="3400" i="1" dirty="0">
                <a:latin typeface="Lato" panose="020B0604020202020204" charset="0"/>
                <a:cs typeface="Arial" panose="020B0604020202020204" pitchFamily="34" charset="0"/>
              </a:rPr>
              <a:t>47% of their monolingual peers</a:t>
            </a:r>
            <a:r>
              <a:rPr lang="en-US" sz="3400" dirty="0">
                <a:latin typeface="Lato" panose="020B0604020202020204" charset="0"/>
                <a:cs typeface="Arial" panose="020B0604020202020204" pitchFamily="34" charset="0"/>
              </a:rPr>
              <a:t> meet criteria</a:t>
            </a:r>
          </a:p>
          <a:p>
            <a:pPr marL="571500" indent="-571500">
              <a:lnSpc>
                <a:spcPct val="120000"/>
              </a:lnSpc>
              <a:buFont typeface="Arial" panose="020B0604020202020204" pitchFamily="34" charset="0"/>
              <a:buChar char="•"/>
            </a:pPr>
            <a:r>
              <a:rPr lang="en-US" sz="3400" dirty="0">
                <a:latin typeface="Lato" panose="020B0604020202020204" charset="0"/>
                <a:cs typeface="Arial" panose="020B0604020202020204" pitchFamily="34" charset="0"/>
              </a:rPr>
              <a:t>Reading performance in the early elementary grades is a </a:t>
            </a:r>
            <a:r>
              <a:rPr lang="en-US" sz="3400" i="1" dirty="0">
                <a:latin typeface="Lato" panose="020B0604020202020204" charset="0"/>
                <a:cs typeface="Arial" panose="020B0604020202020204" pitchFamily="34" charset="0"/>
              </a:rPr>
              <a:t>strong predictor </a:t>
            </a:r>
            <a:r>
              <a:rPr lang="en-US" sz="3400" dirty="0">
                <a:latin typeface="Lato" panose="020B0604020202020204" charset="0"/>
                <a:cs typeface="Arial" panose="020B0604020202020204" pitchFamily="34" charset="0"/>
              </a:rPr>
              <a:t>of later academic achievement </a:t>
            </a:r>
          </a:p>
          <a:p>
            <a:pPr marL="571500" indent="-571500">
              <a:lnSpc>
                <a:spcPct val="120000"/>
              </a:lnSpc>
              <a:buFont typeface="Arial" panose="020B0604020202020204" pitchFamily="34" charset="0"/>
              <a:buChar char="•"/>
            </a:pPr>
            <a:r>
              <a:rPr lang="en-US" sz="3400" dirty="0">
                <a:latin typeface="Lato" panose="020B0604020202020204" charset="0"/>
                <a:cs typeface="Arial" panose="020B0604020202020204" pitchFamily="34" charset="0"/>
              </a:rPr>
              <a:t>Few tools have been examined closely for reliability and validity with </a:t>
            </a:r>
            <a:r>
              <a:rPr lang="en-US" sz="3400" i="1" dirty="0">
                <a:latin typeface="Lato" panose="020B0604020202020204" charset="0"/>
                <a:cs typeface="Arial" panose="020B0604020202020204" pitchFamily="34" charset="0"/>
              </a:rPr>
              <a:t>Spanish-English speaking children</a:t>
            </a:r>
          </a:p>
          <a:p>
            <a:pPr>
              <a:lnSpc>
                <a:spcPct val="120000"/>
              </a:lnSpc>
            </a:pPr>
            <a:r>
              <a:rPr lang="en-US" sz="3600" b="1" dirty="0">
                <a:latin typeface="Lato" panose="020B0604020202020204" charset="0"/>
                <a:cs typeface="Arial" panose="020B0604020202020204" pitchFamily="34" charset="0"/>
              </a:rPr>
              <a:t>METHODS</a:t>
            </a:r>
          </a:p>
          <a:p>
            <a:pPr marL="571500" indent="-571500">
              <a:lnSpc>
                <a:spcPct val="120000"/>
              </a:lnSpc>
              <a:buFont typeface="Arial" panose="020B0604020202020204" pitchFamily="34" charset="0"/>
              <a:buChar char="•"/>
            </a:pPr>
            <a:r>
              <a:rPr lang="en-US" sz="3400" dirty="0">
                <a:latin typeface="Lato" panose="020B0604020202020204" charset="0"/>
                <a:cs typeface="Arial" panose="020B0604020202020204" pitchFamily="34" charset="0"/>
              </a:rPr>
              <a:t>This study reviewed the  performance 65 who were Spanish-English speakers (ELs) or monolingual speakers (MOs) between the ages of four and six on the emergent literacy section of the </a:t>
            </a:r>
            <a:r>
              <a:rPr lang="en-US" sz="3400" i="1" dirty="0">
                <a:latin typeface="Lato" panose="020B0604020202020204" charset="0"/>
                <a:cs typeface="Arial" panose="020B0604020202020204" pitchFamily="34" charset="0"/>
              </a:rPr>
              <a:t>Woodcock Reading Mastery Tests, Third Edition</a:t>
            </a:r>
          </a:p>
          <a:p>
            <a:pPr marL="571500" indent="-571500">
              <a:lnSpc>
                <a:spcPct val="120000"/>
              </a:lnSpc>
              <a:buFont typeface="Arial" panose="020B0604020202020204" pitchFamily="34" charset="0"/>
              <a:buChar char="•"/>
            </a:pPr>
            <a:r>
              <a:rPr lang="en-US" sz="3400" dirty="0">
                <a:latin typeface="Lato" panose="020B0604020202020204" charset="0"/>
                <a:cs typeface="Arial" panose="020B0604020202020204" pitchFamily="34" charset="0"/>
              </a:rPr>
              <a:t>The number and type of errors made were analyzed</a:t>
            </a:r>
          </a:p>
          <a:p>
            <a:pPr lvl="0">
              <a:lnSpc>
                <a:spcPct val="120000"/>
              </a:lnSpc>
            </a:pPr>
            <a:r>
              <a:rPr lang="en-US" sz="3600" b="1" dirty="0">
                <a:solidFill>
                  <a:prstClr val="black"/>
                </a:solidFill>
                <a:latin typeface="Lato Black" panose="020F0A02020204030203" pitchFamily="34" charset="0"/>
                <a:cs typeface="Arial" panose="020B0604020202020204" pitchFamily="34" charset="0"/>
              </a:rPr>
              <a:t>RESULTS</a:t>
            </a:r>
          </a:p>
          <a:p>
            <a:pPr marL="571500" lvl="0" indent="-571500">
              <a:lnSpc>
                <a:spcPct val="120000"/>
              </a:lnSpc>
              <a:buFont typeface="Arial" panose="020B0604020202020204" pitchFamily="34" charset="0"/>
              <a:buChar char="•"/>
            </a:pPr>
            <a:r>
              <a:rPr lang="en-US" sz="3400" dirty="0">
                <a:solidFill>
                  <a:prstClr val="black"/>
                </a:solidFill>
                <a:latin typeface="Lato" panose="020F0502020204030203" pitchFamily="34" charset="0"/>
                <a:cs typeface="Arial" panose="020B0604020202020204" pitchFamily="34" charset="0"/>
              </a:rPr>
              <a:t>When controlling for age, there were no significant differences between monolingual and English learners on Letter ID and Rapid Automatic Naming</a:t>
            </a:r>
          </a:p>
          <a:p>
            <a:pPr marL="571500" lvl="0" indent="-571500">
              <a:lnSpc>
                <a:spcPct val="120000"/>
              </a:lnSpc>
              <a:buFont typeface="Arial" panose="020B0604020202020204" pitchFamily="34" charset="0"/>
              <a:buChar char="•"/>
            </a:pPr>
            <a:r>
              <a:rPr lang="en-US" sz="3400" dirty="0">
                <a:solidFill>
                  <a:prstClr val="black"/>
                </a:solidFill>
                <a:latin typeface="Lato" panose="020F0502020204030203" pitchFamily="34" charset="0"/>
                <a:cs typeface="Arial" panose="020B0604020202020204" pitchFamily="34" charset="0"/>
              </a:rPr>
              <a:t>MOs scored between 2.30 and 9.14 points higher, with an average of 5.72, than ELs on the phonological awareness (PA) portion of the test</a:t>
            </a:r>
          </a:p>
          <a:p>
            <a:pPr marL="571500" lvl="0" indent="-571500">
              <a:lnSpc>
                <a:spcPct val="120000"/>
              </a:lnSpc>
              <a:buFont typeface="Arial" panose="020B0604020202020204" pitchFamily="34" charset="0"/>
              <a:buChar char="•"/>
            </a:pPr>
            <a:r>
              <a:rPr lang="en-US" sz="3400" dirty="0">
                <a:solidFill>
                  <a:prstClr val="black"/>
                </a:solidFill>
                <a:latin typeface="Lato" panose="020F0502020204030203" pitchFamily="34" charset="0"/>
                <a:cs typeface="Arial" panose="020B0604020202020204" pitchFamily="34" charset="0"/>
              </a:rPr>
              <a:t>MOs had a higher mean score on every section of the PA task (First Sound, Last Sound, Rhyme, Blending, and Deletion) with the largest difference in mean scores between English learners and MOs being found on the rhyme, blending, and deletion sections</a:t>
            </a:r>
          </a:p>
          <a:p>
            <a:pPr lvl="0">
              <a:lnSpc>
                <a:spcPct val="120000"/>
              </a:lnSpc>
            </a:pPr>
            <a:r>
              <a:rPr lang="en-US" sz="3600" dirty="0">
                <a:solidFill>
                  <a:prstClr val="black"/>
                </a:solidFill>
                <a:latin typeface="Lato Black" panose="020F0A02020204030203" pitchFamily="34" charset="0"/>
                <a:cs typeface="Arial" panose="020B0604020202020204" pitchFamily="34" charset="0"/>
              </a:rPr>
              <a:t>DISCUSSION</a:t>
            </a:r>
          </a:p>
          <a:p>
            <a:pPr marL="457200" indent="-457200">
              <a:buFont typeface="Arial" panose="020B0604020202020204" pitchFamily="34" charset="0"/>
              <a:buChar char="•"/>
            </a:pPr>
            <a:r>
              <a:rPr lang="en-US" sz="3400" dirty="0">
                <a:latin typeface="Lato" panose="020B0604020202020204" charset="0"/>
                <a:cs typeface="Arial" panose="020B0604020202020204" pitchFamily="34" charset="0"/>
              </a:rPr>
              <a:t>This research will aid in the development of improved phonological awareness tests that are more accurate and this will in turn lead to stronger interventions, heightened academic achievement, and enhanced life outcomes for Spanish-English speakers in the U.S</a:t>
            </a:r>
            <a:r>
              <a:rPr lang="en-US" sz="3400" dirty="0" smtClean="0">
                <a:latin typeface="Lato" panose="020B0604020202020204" charset="0"/>
                <a:cs typeface="Arial" panose="020B0604020202020204" pitchFamily="34" charset="0"/>
              </a:rPr>
              <a:t>.</a:t>
            </a:r>
          </a:p>
          <a:p>
            <a:pPr marL="457200" indent="-457200">
              <a:buFont typeface="Arial" panose="020B0604020202020204" pitchFamily="34" charset="0"/>
              <a:buChar char="•"/>
            </a:pPr>
            <a:r>
              <a:rPr lang="en-US" sz="3400" dirty="0" smtClean="0">
                <a:latin typeface="Lato" panose="020B0604020202020204" charset="0"/>
                <a:cs typeface="Arial" panose="020B0604020202020204" pitchFamily="34" charset="0"/>
              </a:rPr>
              <a:t>This research indicates that when measuring dual-language learners (DLLs) literacy development, cultural and linguistic factors that may influence performance should be </a:t>
            </a:r>
            <a:r>
              <a:rPr lang="en-US" sz="3400" dirty="0" smtClean="0">
                <a:latin typeface="Lato" panose="020B0604020202020204" charset="0"/>
                <a:cs typeface="Arial" panose="020B0604020202020204" pitchFamily="34" charset="0"/>
              </a:rPr>
              <a:t>considered </a:t>
            </a:r>
          </a:p>
          <a:p>
            <a:pPr marL="457200" indent="-457200">
              <a:buFont typeface="Arial" panose="020B0604020202020204" pitchFamily="34" charset="0"/>
              <a:buChar char="•"/>
            </a:pPr>
            <a:r>
              <a:rPr lang="en-US" sz="3400" dirty="0" smtClean="0">
                <a:latin typeface="Lato" panose="020B0604020202020204" charset="0"/>
                <a:cs typeface="Arial" panose="020B0604020202020204" pitchFamily="34" charset="0"/>
              </a:rPr>
              <a:t>However, there are still gaps in emergent literacy between DLLs and MOs that need to be addressed through explicit instruction</a:t>
            </a:r>
          </a:p>
          <a:p>
            <a:pPr marL="457200" indent="-457200">
              <a:buFont typeface="Arial" panose="020B0604020202020204" pitchFamily="34" charset="0"/>
              <a:buChar char="•"/>
            </a:pPr>
            <a:endParaRPr lang="en-US" sz="3400" dirty="0">
              <a:latin typeface="Lato" panose="020B0604020202020204" charset="0"/>
              <a:cs typeface="Arial" panose="020B0604020202020204" pitchFamily="34" charset="0"/>
            </a:endParaRPr>
          </a:p>
          <a:p>
            <a:pPr>
              <a:lnSpc>
                <a:spcPct val="120000"/>
              </a:lnSpc>
            </a:pPr>
            <a:endParaRPr lang="en-US" sz="3400" dirty="0">
              <a:solidFill>
                <a:prstClr val="black"/>
              </a:solidFill>
              <a:latin typeface="Lato" panose="020F0502020204030203" pitchFamily="34" charset="0"/>
              <a:cs typeface="Arial" panose="020B0604020202020204" pitchFamily="34" charset="0"/>
            </a:endParaRPr>
          </a:p>
          <a:p>
            <a:pPr marL="571500" indent="-571500">
              <a:lnSpc>
                <a:spcPct val="120000"/>
              </a:lnSpc>
              <a:buFont typeface="Arial" panose="020B0604020202020204" pitchFamily="34" charset="0"/>
              <a:buChar char="•"/>
            </a:pPr>
            <a:endParaRPr lang="en-US" sz="3400" dirty="0">
              <a:latin typeface="Lato" panose="020B0604020202020204" charset="0"/>
              <a:cs typeface="Arial" panose="020B0604020202020204" pitchFamily="34" charset="0"/>
            </a:endParaRPr>
          </a:p>
          <a:p>
            <a:pPr marL="571500" indent="-571500">
              <a:lnSpc>
                <a:spcPct val="120000"/>
              </a:lnSpc>
              <a:buFont typeface="Arial" panose="020B0604020202020204" pitchFamily="34" charset="0"/>
              <a:buChar char="•"/>
            </a:pPr>
            <a:endParaRPr lang="en-US" sz="3600" b="1" dirty="0">
              <a:latin typeface="Lato" panose="020F0502020204030203" pitchFamily="34" charset="0"/>
              <a:cs typeface="Arial" panose="020B0604020202020204" pitchFamily="34" charset="0"/>
            </a:endParaRPr>
          </a:p>
        </p:txBody>
      </p:sp>
      <p:grpSp>
        <p:nvGrpSpPr>
          <p:cNvPr id="31" name="Group 30"/>
          <p:cNvGrpSpPr/>
          <p:nvPr/>
        </p:nvGrpSpPr>
        <p:grpSpPr>
          <a:xfrm>
            <a:off x="38008474" y="10777786"/>
            <a:ext cx="11327284" cy="10126932"/>
            <a:chOff x="37911382" y="10336006"/>
            <a:chExt cx="11327284" cy="10126932"/>
          </a:xfrm>
        </p:grpSpPr>
        <p:pic>
          <p:nvPicPr>
            <p:cNvPr id="28" name="Picture 27"/>
            <p:cNvPicPr>
              <a:picLocks noChangeAspect="1"/>
            </p:cNvPicPr>
            <p:nvPr/>
          </p:nvPicPr>
          <p:blipFill>
            <a:blip r:embed="rId7"/>
            <a:stretch>
              <a:fillRect/>
            </a:stretch>
          </p:blipFill>
          <p:spPr>
            <a:xfrm>
              <a:off x="37911382" y="10336006"/>
              <a:ext cx="11327284" cy="3137452"/>
            </a:xfrm>
            <a:prstGeom prst="rect">
              <a:avLst/>
            </a:prstGeom>
          </p:spPr>
        </p:pic>
        <p:pic>
          <p:nvPicPr>
            <p:cNvPr id="29" name="Picture 28"/>
            <p:cNvPicPr>
              <a:picLocks noChangeAspect="1"/>
            </p:cNvPicPr>
            <p:nvPr/>
          </p:nvPicPr>
          <p:blipFill>
            <a:blip r:embed="rId8"/>
            <a:stretch>
              <a:fillRect/>
            </a:stretch>
          </p:blipFill>
          <p:spPr>
            <a:xfrm>
              <a:off x="37925514" y="17310215"/>
              <a:ext cx="11299021" cy="3152723"/>
            </a:xfrm>
            <a:prstGeom prst="rect">
              <a:avLst/>
            </a:prstGeom>
          </p:spPr>
        </p:pic>
        <p:pic>
          <p:nvPicPr>
            <p:cNvPr id="30" name="Picture 29"/>
            <p:cNvPicPr>
              <a:picLocks noChangeAspect="1"/>
            </p:cNvPicPr>
            <p:nvPr/>
          </p:nvPicPr>
          <p:blipFill>
            <a:blip r:embed="rId9"/>
            <a:stretch>
              <a:fillRect/>
            </a:stretch>
          </p:blipFill>
          <p:spPr>
            <a:xfrm>
              <a:off x="37992103" y="13865873"/>
              <a:ext cx="11165843" cy="3051927"/>
            </a:xfrm>
            <a:prstGeom prst="rect">
              <a:avLst/>
            </a:prstGeom>
          </p:spPr>
        </p:pic>
      </p:grpSp>
      <p:pic>
        <p:nvPicPr>
          <p:cNvPr id="8" name="Picture 7">
            <a:extLst>
              <a:ext uri="{FF2B5EF4-FFF2-40B4-BE49-F238E27FC236}">
                <a16:creationId xmlns:a16="http://schemas.microsoft.com/office/drawing/2014/main" xmlns="" id="{1D9E9DF9-83F5-40CE-BD96-518D1A4D7B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233580" y="27527332"/>
            <a:ext cx="3696691" cy="3696691"/>
          </a:xfrm>
          <a:prstGeom prst="rect">
            <a:avLst/>
          </a:prstGeom>
        </p:spPr>
      </p:pic>
    </p:spTree>
    <p:extLst>
      <p:ext uri="{BB962C8B-B14F-4D97-AF65-F5344CB8AC3E}">
        <p14:creationId xmlns:p14="http://schemas.microsoft.com/office/powerpoint/2010/main" val="12638565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6773</TotalTime>
  <Words>353</Words>
  <Application>Microsoft Office PowerPoint</Application>
  <PresentationFormat>Custom</PresentationFormat>
  <Paragraphs>24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Roboto</vt:lpstr>
      <vt:lpstr>Calibri</vt:lpstr>
      <vt:lpstr>Lato Black</vt:lpstr>
      <vt:lpstr>Calibri Light</vt:lpstr>
      <vt:lpstr>Arial</vt:lpstr>
      <vt:lpstr>Lato</vt:lpstr>
      <vt:lpstr>Office Theme</vt:lpstr>
      <vt:lpstr>Spanish-English learners score lower on phonological awareness tests than their English-speaking monolingual peers.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Morrison</dc:creator>
  <cp:lastModifiedBy>Molly Morgan</cp:lastModifiedBy>
  <cp:revision>185</cp:revision>
  <dcterms:created xsi:type="dcterms:W3CDTF">2018-09-16T19:13:41Z</dcterms:created>
  <dcterms:modified xsi:type="dcterms:W3CDTF">2019-04-09T21:06:06Z</dcterms:modified>
</cp:coreProperties>
</file>